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79" r:id="rId5"/>
    <p:sldId id="263" r:id="rId6"/>
    <p:sldId id="264" r:id="rId7"/>
    <p:sldId id="258" r:id="rId8"/>
    <p:sldId id="259" r:id="rId9"/>
    <p:sldId id="261" r:id="rId10"/>
    <p:sldId id="266" r:id="rId11"/>
    <p:sldId id="273" r:id="rId12"/>
    <p:sldId id="268" r:id="rId13"/>
    <p:sldId id="274" r:id="rId14"/>
    <p:sldId id="267" r:id="rId15"/>
    <p:sldId id="270" r:id="rId16"/>
    <p:sldId id="275" r:id="rId17"/>
    <p:sldId id="277" r:id="rId18"/>
    <p:sldId id="278" r:id="rId19"/>
    <p:sldId id="276" r:id="rId20"/>
    <p:sldId id="262" r:id="rId21"/>
    <p:sldId id="272" r:id="rId22"/>
    <p:sldId id="269" r:id="rId23"/>
    <p:sldId id="265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7162" autoAdjust="0"/>
  </p:normalViewPr>
  <p:slideViewPr>
    <p:cSldViewPr>
      <p:cViewPr varScale="1">
        <p:scale>
          <a:sx n="73" d="100"/>
          <a:sy n="73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904F4-217B-4928-9D55-F43E0B68A4BD}" type="doc">
      <dgm:prSet loTypeId="urn:microsoft.com/office/officeart/2005/8/layout/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FE0FF3-AAF3-47F8-9EE5-E621F95616FE}" type="pres">
      <dgm:prSet presAssocID="{BE6904F4-217B-4928-9D55-F43E0B68A4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D98BA38-1D9D-4025-AA04-53B0158026BB}" type="presOf" srcId="{BE6904F4-217B-4928-9D55-F43E0B68A4BD}" destId="{2DFE0FF3-AAF3-47F8-9EE5-E621F95616FE}" srcOrd="0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AAF473-A62F-4C51-B6AC-FE0EEB48556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61659E-842E-4755-A570-BA162387B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F473-A62F-4C51-B6AC-FE0EEB48556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659E-842E-4755-A570-BA162387B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F473-A62F-4C51-B6AC-FE0EEB48556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659E-842E-4755-A570-BA162387B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AAF473-A62F-4C51-B6AC-FE0EEB48556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61659E-842E-4755-A570-BA162387B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6AAF473-A62F-4C51-B6AC-FE0EEB48556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61659E-842E-4755-A570-BA162387B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F473-A62F-4C51-B6AC-FE0EEB48556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659E-842E-4755-A570-BA162387B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F473-A62F-4C51-B6AC-FE0EEB48556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659E-842E-4755-A570-BA162387B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AAF473-A62F-4C51-B6AC-FE0EEB48556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61659E-842E-4755-A570-BA162387B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F473-A62F-4C51-B6AC-FE0EEB48556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659E-842E-4755-A570-BA162387B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AAF473-A62F-4C51-B6AC-FE0EEB48556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61659E-842E-4755-A570-BA162387B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AAF473-A62F-4C51-B6AC-FE0EEB48556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61659E-842E-4755-A570-BA162387B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AAF473-A62F-4C51-B6AC-FE0EEB48556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61659E-842E-4755-A570-BA162387B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acebook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Business Plan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Kampoeng</a:t>
            </a:r>
            <a:r>
              <a:rPr lang="en-US" dirty="0" smtClean="0"/>
              <a:t> </a:t>
            </a:r>
            <a:r>
              <a:rPr lang="en-US" dirty="0" err="1" smtClean="0"/>
              <a:t>Djamoer</a:t>
            </a:r>
            <a:r>
              <a:rPr lang="en-US" dirty="0" smtClean="0"/>
              <a:t> (KD) Yogyakarta</a:t>
            </a:r>
          </a:p>
          <a:p>
            <a:r>
              <a:rPr lang="en-US" i="1" dirty="0" smtClean="0"/>
              <a:t>Mushroom Cultivation Business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rcRect l="928" t="5673" r="1958" b="11649"/>
          <a:stretch>
            <a:fillRect/>
          </a:stretch>
        </p:blipFill>
        <p:spPr>
          <a:xfrm>
            <a:off x="4495800" y="166048"/>
            <a:ext cx="4164841" cy="1433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Investasi </a:t>
            </a:r>
            <a:br>
              <a:rPr lang="en-US" dirty="0" smtClean="0"/>
            </a:br>
            <a:r>
              <a:rPr lang="en-US" dirty="0" smtClean="0"/>
              <a:t>Kampoeng Djamoer Yogyakarta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Contoh Kalkulasi Profit </a:t>
            </a:r>
            <a:r>
              <a:rPr lang="en-US" i="1" dirty="0" err="1" smtClean="0"/>
              <a:t>Investasi</a:t>
            </a:r>
            <a:r>
              <a:rPr lang="en-US" i="1" dirty="0" smtClean="0"/>
              <a:t> (</a:t>
            </a:r>
            <a:r>
              <a:rPr lang="en-US" i="1" dirty="0" err="1" smtClean="0"/>
              <a:t>Paket</a:t>
            </a:r>
            <a:r>
              <a:rPr lang="en-US" i="1" dirty="0" smtClean="0"/>
              <a:t> 3)</a:t>
            </a:r>
          </a:p>
          <a:p>
            <a:pPr>
              <a:buNone/>
            </a:pPr>
            <a:r>
              <a:rPr lang="en-US" dirty="0" smtClean="0"/>
              <a:t>	Bila seseorang memutuskan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program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3.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8.000.000,-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Dividen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= </a:t>
            </a:r>
            <a:r>
              <a:rPr lang="en-US" dirty="0" err="1" smtClean="0"/>
              <a:t>Rp</a:t>
            </a:r>
            <a:r>
              <a:rPr lang="en-US" dirty="0" smtClean="0"/>
              <a:t> 404.000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Dividen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24 </a:t>
            </a:r>
            <a:r>
              <a:rPr lang="en-US" dirty="0" err="1" smtClean="0"/>
              <a:t>bulan</a:t>
            </a:r>
            <a:endParaRPr lang="en-US" dirty="0" smtClean="0"/>
          </a:p>
          <a:p>
            <a:pPr>
              <a:buNone/>
              <a:tabLst>
                <a:tab pos="3767138" algn="l"/>
              </a:tabLst>
            </a:pPr>
            <a:r>
              <a:rPr lang="en-US" dirty="0" smtClean="0"/>
              <a:t>	Total </a:t>
            </a:r>
            <a:r>
              <a:rPr lang="en-US" dirty="0" err="1" smtClean="0"/>
              <a:t>dividen</a:t>
            </a:r>
            <a:r>
              <a:rPr lang="en-US" dirty="0" smtClean="0"/>
              <a:t> (24 </a:t>
            </a:r>
            <a:r>
              <a:rPr lang="en-US" dirty="0" err="1" smtClean="0"/>
              <a:t>bulan</a:t>
            </a:r>
            <a:r>
              <a:rPr lang="en-US" dirty="0" smtClean="0"/>
              <a:t>) =  </a:t>
            </a:r>
            <a:r>
              <a:rPr lang="en-US" dirty="0" err="1" smtClean="0"/>
              <a:t>Rp</a:t>
            </a:r>
            <a:r>
              <a:rPr lang="en-US" dirty="0" smtClean="0"/>
              <a:t> 404.000 x 24 </a:t>
            </a:r>
            <a:r>
              <a:rPr lang="en-US" dirty="0" err="1" smtClean="0"/>
              <a:t>bulan</a:t>
            </a:r>
            <a:r>
              <a:rPr lang="en-US" dirty="0" smtClean="0"/>
              <a:t> 	=  </a:t>
            </a:r>
            <a:r>
              <a:rPr lang="en-US" dirty="0" err="1" smtClean="0"/>
              <a:t>Rp</a:t>
            </a:r>
            <a:r>
              <a:rPr lang="en-US" dirty="0" smtClean="0"/>
              <a:t> 9.696.000</a:t>
            </a:r>
          </a:p>
          <a:p>
            <a:pPr>
              <a:buNone/>
              <a:tabLst>
                <a:tab pos="1201738" algn="l"/>
              </a:tabLst>
            </a:pPr>
            <a:r>
              <a:rPr lang="en-US" dirty="0" smtClean="0"/>
              <a:t>	Profit 	= </a:t>
            </a:r>
            <a:r>
              <a:rPr lang="en-US" dirty="0" err="1" smtClean="0"/>
              <a:t>Rp</a:t>
            </a:r>
            <a:r>
              <a:rPr lang="en-US" dirty="0" smtClean="0"/>
              <a:t> 9.696.000 – </a:t>
            </a:r>
            <a:r>
              <a:rPr lang="en-US" dirty="0" err="1" smtClean="0"/>
              <a:t>Rp</a:t>
            </a:r>
            <a:r>
              <a:rPr lang="en-US" dirty="0" smtClean="0"/>
              <a:t> 8.000.000 </a:t>
            </a:r>
          </a:p>
          <a:p>
            <a:pPr>
              <a:buNone/>
              <a:tabLst>
                <a:tab pos="1201738" algn="l"/>
              </a:tabLst>
            </a:pPr>
            <a:r>
              <a:rPr lang="en-US" dirty="0" smtClean="0"/>
              <a:t>		= </a:t>
            </a:r>
            <a:r>
              <a:rPr lang="en-US" dirty="0" err="1" smtClean="0"/>
              <a:t>Rp</a:t>
            </a:r>
            <a:r>
              <a:rPr lang="en-US" dirty="0" smtClean="0"/>
              <a:t> 1.696.000 (21.2% / 2tahun) </a:t>
            </a:r>
          </a:p>
          <a:p>
            <a:pPr>
              <a:buNone/>
              <a:tabLst>
                <a:tab pos="1201738" algn="l"/>
              </a:tabLst>
            </a:pPr>
            <a:r>
              <a:rPr lang="en-US" dirty="0" smtClean="0"/>
              <a:t>		= </a:t>
            </a:r>
            <a:r>
              <a:rPr lang="en-US" dirty="0" err="1" smtClean="0"/>
              <a:t>Rp</a:t>
            </a:r>
            <a:r>
              <a:rPr lang="en-US" dirty="0" smtClean="0"/>
              <a:t> 848.000    (10.6% / </a:t>
            </a:r>
            <a:r>
              <a:rPr lang="en-US" dirty="0" err="1" smtClean="0"/>
              <a:t>tahun</a:t>
            </a:r>
            <a:r>
              <a:rPr lang="en-US" dirty="0" smtClean="0"/>
              <a:t>)</a:t>
            </a:r>
          </a:p>
          <a:p>
            <a:pPr>
              <a:buNone/>
              <a:tabLst>
                <a:tab pos="1201738" algn="l"/>
              </a:tabLst>
            </a:pPr>
            <a:r>
              <a:rPr lang="en-US" dirty="0" smtClean="0"/>
              <a:t>	Payback Period </a:t>
            </a:r>
            <a:r>
              <a:rPr lang="en-US" dirty="0" smtClean="0">
                <a:solidFill>
                  <a:schemeClr val="bg1"/>
                </a:solidFill>
              </a:rPr>
              <a:t>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z</a:t>
            </a:r>
          </a:p>
          <a:p>
            <a:pPr>
              <a:buNone/>
              <a:tabLst>
                <a:tab pos="1201738" algn="l"/>
              </a:tabLst>
            </a:pPr>
            <a:endParaRPr lang="en-US" dirty="0" smtClean="0"/>
          </a:p>
          <a:p>
            <a:pPr>
              <a:buNone/>
              <a:tabLst>
                <a:tab pos="1201738" algn="l"/>
              </a:tabLst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3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1600200" y="4419600"/>
            <a:ext cx="1905000" cy="457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9" name="Object 4"/>
          <p:cNvGraphicFramePr>
            <a:graphicFrameLocks noChangeAspect="1"/>
          </p:cNvGraphicFramePr>
          <p:nvPr/>
        </p:nvGraphicFramePr>
        <p:xfrm>
          <a:off x="2582863" y="4953000"/>
          <a:ext cx="2989262" cy="1460500"/>
        </p:xfrm>
        <a:graphic>
          <a:graphicData uri="http://schemas.openxmlformats.org/presentationml/2006/ole">
            <p:oleObj spid="_x0000_s1029" name="Equation" r:id="rId4" imgW="176508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err="1" smtClean="0"/>
              <a:t>Perbandingan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bunga</a:t>
            </a:r>
            <a:r>
              <a:rPr lang="en-US" i="1" dirty="0" smtClean="0"/>
              <a:t> </a:t>
            </a:r>
            <a:r>
              <a:rPr lang="en-US" i="1" dirty="0" err="1" smtClean="0"/>
              <a:t>deposito</a:t>
            </a:r>
            <a:r>
              <a:rPr lang="en-US" i="1" dirty="0" smtClean="0"/>
              <a:t> = 5% per </a:t>
            </a:r>
            <a:r>
              <a:rPr lang="en-US" i="1" dirty="0" err="1" smtClean="0"/>
              <a:t>tahun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mendepositokan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8.000.000,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deposito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=  </a:t>
            </a:r>
            <a:r>
              <a:rPr lang="en-US" dirty="0" err="1" smtClean="0"/>
              <a:t>Rp</a:t>
            </a:r>
            <a:r>
              <a:rPr lang="en-US" dirty="0" smtClean="0"/>
              <a:t> 8.000.000 x 5% = </a:t>
            </a:r>
            <a:r>
              <a:rPr lang="en-US" dirty="0" err="1" smtClean="0"/>
              <a:t>Rp</a:t>
            </a:r>
            <a:r>
              <a:rPr lang="en-US" dirty="0" smtClean="0"/>
              <a:t> 400.000,-.</a:t>
            </a:r>
          </a:p>
          <a:p>
            <a:endParaRPr lang="en-US" i="1" dirty="0" smtClean="0"/>
          </a:p>
          <a:p>
            <a:r>
              <a:rPr lang="en-US" i="1" dirty="0" err="1" smtClean="0"/>
              <a:t>Selisih</a:t>
            </a:r>
            <a:r>
              <a:rPr lang="en-US" i="1" dirty="0" smtClean="0"/>
              <a:t> </a:t>
            </a:r>
            <a:r>
              <a:rPr lang="en-US" i="1" dirty="0" err="1" smtClean="0"/>
              <a:t>antara</a:t>
            </a:r>
            <a:r>
              <a:rPr lang="en-US" i="1" dirty="0" smtClean="0"/>
              <a:t> </a:t>
            </a:r>
            <a:r>
              <a:rPr lang="en-US" i="1" dirty="0" err="1" smtClean="0"/>
              <a:t>investasi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Kampoeng</a:t>
            </a:r>
            <a:r>
              <a:rPr lang="en-US" i="1" dirty="0" smtClean="0"/>
              <a:t> </a:t>
            </a:r>
            <a:r>
              <a:rPr lang="en-US" i="1" dirty="0" err="1" smtClean="0"/>
              <a:t>Djamoer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Deposito</a:t>
            </a:r>
            <a:r>
              <a:rPr lang="en-US" i="1" dirty="0" smtClean="0"/>
              <a:t> Bank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dirty="0" err="1" smtClean="0"/>
              <a:t>Rp</a:t>
            </a:r>
            <a:r>
              <a:rPr lang="en-US" dirty="0" smtClean="0"/>
              <a:t> 848.000 – </a:t>
            </a:r>
            <a:r>
              <a:rPr lang="en-US" dirty="0" err="1" smtClean="0"/>
              <a:t>Rp</a:t>
            </a:r>
            <a:r>
              <a:rPr lang="en-US" dirty="0" smtClean="0"/>
              <a:t> 400.000 = </a:t>
            </a:r>
            <a:r>
              <a:rPr lang="en-US" dirty="0" err="1" smtClean="0"/>
              <a:t>Rp</a:t>
            </a:r>
            <a:r>
              <a:rPr lang="en-US" dirty="0" smtClean="0"/>
              <a:t> 448.000 (52,83%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)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3657600" y="3200400"/>
            <a:ext cx="1828800" cy="381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Investasi </a:t>
            </a:r>
            <a:b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Kampoeng Djamoer Yogyakarta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Investasi </a:t>
            </a:r>
            <a:br>
              <a:rPr lang="en-US" dirty="0" smtClean="0"/>
            </a:br>
            <a:r>
              <a:rPr lang="en-US" dirty="0" smtClean="0"/>
              <a:t>Kampoeng Djamoer Yogyakarta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Contoh Kalkulasi Profit </a:t>
            </a:r>
            <a:r>
              <a:rPr lang="en-US" i="1" dirty="0" err="1" smtClean="0"/>
              <a:t>Investasi</a:t>
            </a:r>
            <a:r>
              <a:rPr lang="en-US" i="1" dirty="0" smtClean="0"/>
              <a:t> (</a:t>
            </a:r>
            <a:r>
              <a:rPr lang="en-US" i="1" dirty="0" err="1" smtClean="0"/>
              <a:t>Paket</a:t>
            </a:r>
            <a:r>
              <a:rPr lang="en-US" i="1" dirty="0" smtClean="0"/>
              <a:t> 6)</a:t>
            </a:r>
          </a:p>
          <a:p>
            <a:pPr>
              <a:buNone/>
            </a:pPr>
            <a:r>
              <a:rPr lang="en-US" dirty="0" smtClean="0"/>
              <a:t>	Bila seseorang memutuskan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program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3.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64.000.000,-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Dividen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= </a:t>
            </a:r>
            <a:r>
              <a:rPr lang="en-US" dirty="0" err="1" smtClean="0"/>
              <a:t>Rp</a:t>
            </a:r>
            <a:r>
              <a:rPr lang="en-US" dirty="0" smtClean="0"/>
              <a:t> 3.296.000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Dividen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24 </a:t>
            </a:r>
            <a:r>
              <a:rPr lang="en-US" dirty="0" err="1" smtClean="0"/>
              <a:t>bulan</a:t>
            </a:r>
            <a:endParaRPr lang="en-US" dirty="0" smtClean="0"/>
          </a:p>
          <a:p>
            <a:pPr>
              <a:buNone/>
              <a:tabLst>
                <a:tab pos="3767138" algn="l"/>
              </a:tabLst>
            </a:pPr>
            <a:r>
              <a:rPr lang="en-US" dirty="0" smtClean="0"/>
              <a:t>	Total </a:t>
            </a:r>
            <a:r>
              <a:rPr lang="en-US" dirty="0" err="1" smtClean="0"/>
              <a:t>dividen</a:t>
            </a:r>
            <a:r>
              <a:rPr lang="en-US" dirty="0" smtClean="0"/>
              <a:t> (24 </a:t>
            </a:r>
            <a:r>
              <a:rPr lang="en-US" dirty="0" err="1" smtClean="0"/>
              <a:t>bulan</a:t>
            </a:r>
            <a:r>
              <a:rPr lang="en-US" dirty="0" smtClean="0"/>
              <a:t>) =  </a:t>
            </a:r>
            <a:r>
              <a:rPr lang="en-US" dirty="0" err="1" smtClean="0"/>
              <a:t>Rp</a:t>
            </a:r>
            <a:r>
              <a:rPr lang="en-US" dirty="0" smtClean="0"/>
              <a:t> 3.296.000 x 24 </a:t>
            </a:r>
            <a:r>
              <a:rPr lang="en-US" dirty="0" err="1" smtClean="0"/>
              <a:t>bulan</a:t>
            </a:r>
            <a:r>
              <a:rPr lang="en-US" dirty="0" smtClean="0"/>
              <a:t> =  Rp79.104.000</a:t>
            </a:r>
          </a:p>
          <a:p>
            <a:pPr>
              <a:buNone/>
              <a:tabLst>
                <a:tab pos="1201738" algn="l"/>
              </a:tabLst>
            </a:pPr>
            <a:r>
              <a:rPr lang="en-US" dirty="0" smtClean="0"/>
              <a:t>	Profit 	= </a:t>
            </a:r>
            <a:r>
              <a:rPr lang="en-US" dirty="0" err="1" smtClean="0"/>
              <a:t>Rp</a:t>
            </a:r>
            <a:r>
              <a:rPr lang="en-US" dirty="0" smtClean="0"/>
              <a:t> 79.104.000 – </a:t>
            </a:r>
            <a:r>
              <a:rPr lang="en-US" dirty="0" err="1" smtClean="0"/>
              <a:t>Rp</a:t>
            </a:r>
            <a:r>
              <a:rPr lang="en-US" dirty="0" smtClean="0"/>
              <a:t> 64.000.000 </a:t>
            </a:r>
          </a:p>
          <a:p>
            <a:pPr>
              <a:buNone/>
              <a:tabLst>
                <a:tab pos="1201738" algn="l"/>
              </a:tabLst>
            </a:pPr>
            <a:r>
              <a:rPr lang="en-US" dirty="0" smtClean="0"/>
              <a:t>		= </a:t>
            </a:r>
            <a:r>
              <a:rPr lang="en-US" dirty="0" err="1" smtClean="0"/>
              <a:t>Rp</a:t>
            </a:r>
            <a:r>
              <a:rPr lang="en-US" dirty="0" smtClean="0"/>
              <a:t> 15.104.000 (23.6% / 2tahun) </a:t>
            </a:r>
          </a:p>
          <a:p>
            <a:pPr>
              <a:buNone/>
              <a:tabLst>
                <a:tab pos="1201738" algn="l"/>
              </a:tabLst>
            </a:pPr>
            <a:r>
              <a:rPr lang="en-US" dirty="0" smtClean="0"/>
              <a:t>		= </a:t>
            </a:r>
            <a:r>
              <a:rPr lang="en-US" dirty="0" err="1" smtClean="0"/>
              <a:t>Rp</a:t>
            </a:r>
            <a:r>
              <a:rPr lang="en-US" dirty="0" smtClean="0"/>
              <a:t> 7.552.000    (11.8% / </a:t>
            </a:r>
            <a:r>
              <a:rPr lang="en-US" dirty="0" err="1" smtClean="0"/>
              <a:t>tahun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1752600" y="5943600"/>
            <a:ext cx="2286000" cy="381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err="1" smtClean="0"/>
              <a:t>Perbandingan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bunga</a:t>
            </a:r>
            <a:r>
              <a:rPr lang="en-US" i="1" dirty="0" smtClean="0"/>
              <a:t> </a:t>
            </a:r>
            <a:r>
              <a:rPr lang="en-US" i="1" dirty="0" err="1" smtClean="0"/>
              <a:t>deposito</a:t>
            </a:r>
            <a:r>
              <a:rPr lang="en-US" i="1" dirty="0" smtClean="0"/>
              <a:t> = 9% per </a:t>
            </a:r>
            <a:r>
              <a:rPr lang="en-US" i="1" dirty="0" err="1" smtClean="0"/>
              <a:t>tahun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mendepositokan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64.000.000,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deposito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= </a:t>
            </a:r>
            <a:r>
              <a:rPr lang="en-US" dirty="0" err="1" smtClean="0"/>
              <a:t>Rp</a:t>
            </a:r>
            <a:r>
              <a:rPr lang="en-US" dirty="0" smtClean="0"/>
              <a:t> 64.000.000 x 9% = </a:t>
            </a:r>
            <a:r>
              <a:rPr lang="en-US" dirty="0" err="1" smtClean="0"/>
              <a:t>Rp</a:t>
            </a:r>
            <a:r>
              <a:rPr lang="en-US" dirty="0" smtClean="0"/>
              <a:t> 5.760.000,- (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dipotong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perpanjangan</a:t>
            </a:r>
            <a:r>
              <a:rPr lang="en-US" dirty="0" smtClean="0"/>
              <a:t> </a:t>
            </a:r>
            <a:r>
              <a:rPr lang="en-US" dirty="0" err="1" smtClean="0"/>
              <a:t>deposito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penalti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err="1" smtClean="0"/>
              <a:t>Selisih</a:t>
            </a:r>
            <a:r>
              <a:rPr lang="en-US" i="1" dirty="0" smtClean="0"/>
              <a:t> </a:t>
            </a:r>
            <a:r>
              <a:rPr lang="en-US" i="1" dirty="0" err="1" smtClean="0"/>
              <a:t>antara</a:t>
            </a:r>
            <a:r>
              <a:rPr lang="en-US" i="1" dirty="0" smtClean="0"/>
              <a:t> </a:t>
            </a:r>
            <a:r>
              <a:rPr lang="en-US" i="1" dirty="0" err="1" smtClean="0"/>
              <a:t>investasi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Kampoeng</a:t>
            </a:r>
            <a:r>
              <a:rPr lang="en-US" i="1" dirty="0" smtClean="0"/>
              <a:t> </a:t>
            </a:r>
            <a:r>
              <a:rPr lang="en-US" i="1" dirty="0" err="1" smtClean="0"/>
              <a:t>Djamoer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Deposito</a:t>
            </a:r>
            <a:r>
              <a:rPr lang="en-US" i="1" dirty="0" smtClean="0"/>
              <a:t> Bank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dirty="0" err="1" smtClean="0"/>
              <a:t>Rp</a:t>
            </a:r>
            <a:r>
              <a:rPr lang="en-US" dirty="0" smtClean="0"/>
              <a:t> 7.552.000 – </a:t>
            </a:r>
            <a:r>
              <a:rPr lang="en-US" dirty="0" err="1" smtClean="0"/>
              <a:t>Rp</a:t>
            </a:r>
            <a:r>
              <a:rPr lang="en-US" dirty="0" smtClean="0"/>
              <a:t> 5.760.000 = </a:t>
            </a:r>
            <a:r>
              <a:rPr lang="en-US" dirty="0" err="1" smtClean="0"/>
              <a:t>Rp</a:t>
            </a:r>
            <a:r>
              <a:rPr lang="en-US" dirty="0" smtClean="0"/>
              <a:t> 4.792.000 (7,48%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)</a:t>
            </a:r>
            <a:endParaRPr lang="en-US" i="1" dirty="0" smtClean="0"/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Investasi </a:t>
            </a:r>
            <a:b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Kampoeng Djamoer Yogyakarta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3200400"/>
            <a:ext cx="2286000" cy="381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Kampoeng</a:t>
            </a:r>
            <a:r>
              <a:rPr lang="en-US" dirty="0" smtClean="0"/>
              <a:t> </a:t>
            </a:r>
            <a:r>
              <a:rPr lang="en-US" dirty="0" err="1" smtClean="0"/>
              <a:t>Djamoer</a:t>
            </a:r>
            <a:r>
              <a:rPr lang="en-US" dirty="0" smtClean="0"/>
              <a:t> Yogyakarta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873752"/>
          </a:xfrm>
        </p:spPr>
        <p:txBody>
          <a:bodyPr/>
          <a:lstStyle/>
          <a:p>
            <a:r>
              <a:rPr lang="en-US" sz="1800" i="1" dirty="0" err="1" smtClean="0"/>
              <a:t>Contoh</a:t>
            </a:r>
            <a:r>
              <a:rPr lang="en-US" sz="1800" i="1" dirty="0" smtClean="0"/>
              <a:t> form </a:t>
            </a:r>
            <a:r>
              <a:rPr lang="en-US" sz="1800" i="1" dirty="0" err="1" smtClean="0"/>
              <a:t>pendaftaran</a:t>
            </a:r>
            <a:endParaRPr lang="en-US" sz="1800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603248"/>
            <a:ext cx="4038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surat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perjanjian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investasi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259" t="26806" r="35849" b="15179"/>
          <a:stretch>
            <a:fillRect/>
          </a:stretch>
        </p:blipFill>
        <p:spPr bwMode="auto">
          <a:xfrm>
            <a:off x="4724399" y="2057400"/>
            <a:ext cx="334107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 l="16875" t="22486" r="52500" b="7400"/>
          <a:stretch>
            <a:fillRect/>
          </a:stretch>
        </p:blipFill>
        <p:spPr bwMode="auto">
          <a:xfrm>
            <a:off x="609600" y="2057400"/>
            <a:ext cx="3124200" cy="447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 descr="untitled.bmp"/>
          <p:cNvPicPr>
            <a:picLocks noChangeAspect="1"/>
          </p:cNvPicPr>
          <p:nvPr/>
        </p:nvPicPr>
        <p:blipFill>
          <a:blip r:embed="rId4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endParaRPr lang="en-US" dirty="0" smtClean="0"/>
          </a:p>
          <a:p>
            <a:pPr lvl="1"/>
            <a:r>
              <a:rPr lang="en-US" dirty="0" err="1" smtClean="0"/>
              <a:t>Prosedur</a:t>
            </a:r>
            <a:r>
              <a:rPr lang="en-US" dirty="0" smtClean="0"/>
              <a:t> Offline</a:t>
            </a:r>
          </a:p>
          <a:p>
            <a:pPr lvl="2"/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menandatangani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materai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Mentransfer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</a:t>
            </a: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Investasi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Kampoeng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Djamoer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Yogyakarta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Prosedur</a:t>
            </a:r>
            <a:r>
              <a:rPr lang="en-US" dirty="0" smtClean="0"/>
              <a:t> Online</a:t>
            </a:r>
          </a:p>
          <a:p>
            <a:pPr lvl="2"/>
            <a:r>
              <a:rPr lang="en-US" dirty="0" err="1" smtClean="0"/>
              <a:t>Mengunduh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Menggandakan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. </a:t>
            </a:r>
          </a:p>
          <a:p>
            <a:pPr lvl="2"/>
            <a:r>
              <a:rPr lang="en-US" dirty="0" err="1" smtClean="0"/>
              <a:t>Mengkonfirmasi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Direktur</a:t>
            </a:r>
            <a:r>
              <a:rPr lang="en-US" dirty="0" smtClean="0"/>
              <a:t> KD.</a:t>
            </a:r>
          </a:p>
          <a:p>
            <a:pPr lvl="2"/>
            <a:r>
              <a:rPr lang="en-US" dirty="0" err="1" smtClean="0"/>
              <a:t>Menandatangani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materai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</a:t>
            </a: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Investasi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Kampoeng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Djamoer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Yogyakarta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Prosedur</a:t>
            </a:r>
            <a:r>
              <a:rPr lang="en-US" dirty="0" smtClean="0"/>
              <a:t> Online</a:t>
            </a:r>
          </a:p>
          <a:p>
            <a:pPr lvl="2"/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rangkap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Kampoeng</a:t>
            </a:r>
            <a:r>
              <a:rPr lang="en-US" dirty="0" smtClean="0"/>
              <a:t> </a:t>
            </a:r>
            <a:r>
              <a:rPr lang="en-US" dirty="0" err="1" smtClean="0"/>
              <a:t>Djamoer</a:t>
            </a:r>
            <a:r>
              <a:rPr lang="en-US" dirty="0" smtClean="0"/>
              <a:t> via Pos.</a:t>
            </a:r>
          </a:p>
          <a:p>
            <a:pPr lvl="2"/>
            <a:r>
              <a:rPr lang="en-US" dirty="0" err="1" smtClean="0"/>
              <a:t>Direktur</a:t>
            </a:r>
            <a:r>
              <a:rPr lang="en-US" dirty="0" smtClean="0"/>
              <a:t> KD </a:t>
            </a:r>
            <a:r>
              <a:rPr lang="en-US" dirty="0" err="1" smtClean="0"/>
              <a:t>menandatangani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materai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invetasi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Direktur</a:t>
            </a:r>
            <a:r>
              <a:rPr lang="en-US" dirty="0" smtClean="0"/>
              <a:t> KD.</a:t>
            </a:r>
          </a:p>
          <a:p>
            <a:pPr lvl="2"/>
            <a:r>
              <a:rPr lang="en-US" dirty="0" err="1" smtClean="0"/>
              <a:t>Direktur</a:t>
            </a:r>
            <a:r>
              <a:rPr lang="en-US" dirty="0" smtClean="0"/>
              <a:t> KD 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investor </a:t>
            </a:r>
            <a:r>
              <a:rPr lang="en-US" dirty="0" err="1" smtClean="0"/>
              <a:t>bersangkutanProsedur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invetasi</a:t>
            </a:r>
            <a:r>
              <a:rPr lang="en-US" dirty="0" smtClean="0"/>
              <a:t> </a:t>
            </a:r>
            <a:r>
              <a:rPr lang="en-US" dirty="0" err="1" smtClean="0"/>
              <a:t>ditransfer</a:t>
            </a:r>
            <a:r>
              <a:rPr lang="en-US" dirty="0" smtClean="0"/>
              <a:t> (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transfer via e-mail).</a:t>
            </a:r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</a:t>
            </a: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Investasi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Kampoeng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Djamoer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Yogyakarta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</a:t>
            </a: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Investasi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Kampoeng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Djamoer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Yogyakarta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Prosedur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Online </a:t>
            </a:r>
            <a:r>
              <a:rPr lang="en-US" sz="2400" dirty="0" err="1" smtClean="0"/>
              <a:t>Pendaftaran</a:t>
            </a:r>
            <a:r>
              <a:rPr lang="en-US" sz="2400" dirty="0" smtClean="0"/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Investasi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457200" y="2133600"/>
          <a:ext cx="7467600" cy="43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747527" y="2292140"/>
            <a:ext cx="1668177" cy="1000906"/>
            <a:chOff x="564263" y="1482"/>
            <a:chExt cx="1668177" cy="10009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9" name="Rounded Rectangle 58"/>
            <p:cNvSpPr/>
            <p:nvPr/>
          </p:nvSpPr>
          <p:spPr>
            <a:xfrm>
              <a:off x="564263" y="1482"/>
              <a:ext cx="1668177" cy="1000906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/>
            <p:cNvSpPr/>
            <p:nvPr/>
          </p:nvSpPr>
          <p:spPr>
            <a:xfrm>
              <a:off x="593579" y="30798"/>
              <a:ext cx="1609545" cy="942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Arial" pitchFamily="34" charset="0"/>
                  <a:cs typeface="Arial" pitchFamily="34" charset="0"/>
                </a:rPr>
                <a:t>Unduh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2562504" y="2585739"/>
            <a:ext cx="353653" cy="413707"/>
            <a:chOff x="2379240" y="295081"/>
            <a:chExt cx="353653" cy="4137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7" name="Right Arrow 56"/>
            <p:cNvSpPr/>
            <p:nvPr/>
          </p:nvSpPr>
          <p:spPr>
            <a:xfrm>
              <a:off x="2379240" y="295081"/>
              <a:ext cx="353653" cy="413707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ight Arrow 6"/>
            <p:cNvSpPr/>
            <p:nvPr/>
          </p:nvSpPr>
          <p:spPr>
            <a:xfrm>
              <a:off x="2379240" y="377822"/>
              <a:ext cx="247557" cy="24822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3082975" y="2292140"/>
            <a:ext cx="1668177" cy="1000906"/>
            <a:chOff x="2899711" y="1482"/>
            <a:chExt cx="1668177" cy="10009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5" name="Rounded Rectangle 54"/>
            <p:cNvSpPr/>
            <p:nvPr/>
          </p:nvSpPr>
          <p:spPr>
            <a:xfrm>
              <a:off x="2899711" y="1482"/>
              <a:ext cx="1668177" cy="1000906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8"/>
            <p:cNvSpPr/>
            <p:nvPr/>
          </p:nvSpPr>
          <p:spPr>
            <a:xfrm>
              <a:off x="2929027" y="30798"/>
              <a:ext cx="1609545" cy="942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Arial" pitchFamily="34" charset="0"/>
                  <a:cs typeface="Arial" pitchFamily="34" charset="0"/>
                </a:rPr>
                <a:t>Isi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4897952" y="2585739"/>
            <a:ext cx="353653" cy="413707"/>
            <a:chOff x="4714688" y="295081"/>
            <a:chExt cx="353653" cy="4137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3" name="Right Arrow 52"/>
            <p:cNvSpPr/>
            <p:nvPr/>
          </p:nvSpPr>
          <p:spPr>
            <a:xfrm>
              <a:off x="4714688" y="295081"/>
              <a:ext cx="353653" cy="413707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ight Arrow 10"/>
            <p:cNvSpPr/>
            <p:nvPr/>
          </p:nvSpPr>
          <p:spPr>
            <a:xfrm>
              <a:off x="4714688" y="377822"/>
              <a:ext cx="247557" cy="24822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5418423" y="2292140"/>
            <a:ext cx="1668177" cy="1000906"/>
            <a:chOff x="5235159" y="1482"/>
            <a:chExt cx="1668177" cy="10009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1" name="Rounded Rectangle 50"/>
            <p:cNvSpPr/>
            <p:nvPr/>
          </p:nvSpPr>
          <p:spPr>
            <a:xfrm>
              <a:off x="5235159" y="1482"/>
              <a:ext cx="1668177" cy="1000906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12"/>
            <p:cNvSpPr/>
            <p:nvPr/>
          </p:nvSpPr>
          <p:spPr>
            <a:xfrm>
              <a:off x="5264475" y="30798"/>
              <a:ext cx="1609545" cy="942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Arial" pitchFamily="34" charset="0"/>
                  <a:cs typeface="Arial" pitchFamily="34" charset="0"/>
                </a:rPr>
                <a:t>Gandakan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6045658" y="3439845"/>
            <a:ext cx="413707" cy="353653"/>
            <a:chOff x="5862394" y="1149187"/>
            <a:chExt cx="413707" cy="35365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9" name="Right Arrow 48"/>
            <p:cNvSpPr/>
            <p:nvPr/>
          </p:nvSpPr>
          <p:spPr>
            <a:xfrm rot="5400000">
              <a:off x="5892421" y="1119160"/>
              <a:ext cx="353653" cy="413707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ight Arrow 14"/>
            <p:cNvSpPr/>
            <p:nvPr/>
          </p:nvSpPr>
          <p:spPr>
            <a:xfrm>
              <a:off x="5945135" y="1149187"/>
              <a:ext cx="248225" cy="247557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5418423" y="3960317"/>
            <a:ext cx="1668177" cy="1000906"/>
            <a:chOff x="5235159" y="1669659"/>
            <a:chExt cx="1668177" cy="10009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7" name="Rounded Rectangle 46"/>
            <p:cNvSpPr/>
            <p:nvPr/>
          </p:nvSpPr>
          <p:spPr>
            <a:xfrm>
              <a:off x="5235159" y="1669659"/>
              <a:ext cx="1668177" cy="1000906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16"/>
            <p:cNvSpPr/>
            <p:nvPr/>
          </p:nvSpPr>
          <p:spPr>
            <a:xfrm>
              <a:off x="5264475" y="1698975"/>
              <a:ext cx="1609545" cy="942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Arial" pitchFamily="34" charset="0"/>
                  <a:cs typeface="Arial" pitchFamily="34" charset="0"/>
                </a:rPr>
                <a:t>Konfirmasi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4921048" y="4253916"/>
            <a:ext cx="351478" cy="413707"/>
            <a:chOff x="4737784" y="1963258"/>
            <a:chExt cx="351478" cy="4137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5" name="Right Arrow 44"/>
            <p:cNvSpPr/>
            <p:nvPr/>
          </p:nvSpPr>
          <p:spPr>
            <a:xfrm rot="10800000">
              <a:off x="4737784" y="1963258"/>
              <a:ext cx="351478" cy="413707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ight Arrow 18"/>
            <p:cNvSpPr/>
            <p:nvPr/>
          </p:nvSpPr>
          <p:spPr>
            <a:xfrm rot="21600000">
              <a:off x="4843227" y="2045999"/>
              <a:ext cx="246035" cy="24822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14" name="Group 17"/>
          <p:cNvGrpSpPr/>
          <p:nvPr/>
        </p:nvGrpSpPr>
        <p:grpSpPr>
          <a:xfrm>
            <a:off x="3087079" y="3960317"/>
            <a:ext cx="1668177" cy="1000906"/>
            <a:chOff x="2903815" y="1669659"/>
            <a:chExt cx="1668177" cy="10009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3" name="Rounded Rectangle 42"/>
            <p:cNvSpPr/>
            <p:nvPr/>
          </p:nvSpPr>
          <p:spPr>
            <a:xfrm>
              <a:off x="2903815" y="1669659"/>
              <a:ext cx="1668177" cy="1000906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20"/>
            <p:cNvSpPr/>
            <p:nvPr/>
          </p:nvSpPr>
          <p:spPr>
            <a:xfrm>
              <a:off x="2933131" y="1698975"/>
              <a:ext cx="1609545" cy="942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Arial" pitchFamily="34" charset="0"/>
                  <a:cs typeface="Arial" pitchFamily="34" charset="0"/>
                </a:rPr>
                <a:t>Tanda</a:t>
              </a:r>
              <a:r>
                <a:rPr lang="en-US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kern="1200" dirty="0" err="1" smtClean="0">
                  <a:latin typeface="Arial" pitchFamily="34" charset="0"/>
                  <a:cs typeface="Arial" pitchFamily="34" charset="0"/>
                </a:rPr>
                <a:t>tangan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2583548" y="4253916"/>
            <a:ext cx="355828" cy="413707"/>
            <a:chOff x="2400284" y="1963258"/>
            <a:chExt cx="355828" cy="4137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1" name="Right Arrow 40"/>
            <p:cNvSpPr/>
            <p:nvPr/>
          </p:nvSpPr>
          <p:spPr>
            <a:xfrm rot="10800000">
              <a:off x="2400284" y="1963258"/>
              <a:ext cx="355828" cy="413707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ight Arrow 22"/>
            <p:cNvSpPr/>
            <p:nvPr/>
          </p:nvSpPr>
          <p:spPr>
            <a:xfrm rot="21600000">
              <a:off x="2507032" y="2045999"/>
              <a:ext cx="249080" cy="24822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747527" y="3960317"/>
            <a:ext cx="1668177" cy="1000906"/>
            <a:chOff x="564263" y="1669659"/>
            <a:chExt cx="1668177" cy="10009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9" name="Rounded Rectangle 38"/>
            <p:cNvSpPr/>
            <p:nvPr/>
          </p:nvSpPr>
          <p:spPr>
            <a:xfrm>
              <a:off x="564263" y="1669659"/>
              <a:ext cx="1668177" cy="1000906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24"/>
            <p:cNvSpPr/>
            <p:nvPr/>
          </p:nvSpPr>
          <p:spPr>
            <a:xfrm>
              <a:off x="593579" y="1698975"/>
              <a:ext cx="1609545" cy="942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Arial" pitchFamily="34" charset="0"/>
                  <a:cs typeface="Arial" pitchFamily="34" charset="0"/>
                </a:rPr>
                <a:t>Kirim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1374762" y="5108023"/>
            <a:ext cx="413707" cy="353653"/>
            <a:chOff x="1191498" y="2817365"/>
            <a:chExt cx="413707" cy="35365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Right Arrow 36"/>
            <p:cNvSpPr/>
            <p:nvPr/>
          </p:nvSpPr>
          <p:spPr>
            <a:xfrm rot="5400000">
              <a:off x="1221525" y="2787338"/>
              <a:ext cx="353653" cy="413707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26"/>
            <p:cNvSpPr/>
            <p:nvPr/>
          </p:nvSpPr>
          <p:spPr>
            <a:xfrm>
              <a:off x="1274239" y="2817365"/>
              <a:ext cx="248225" cy="247557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747527" y="5628494"/>
            <a:ext cx="1668177" cy="1000906"/>
            <a:chOff x="564263" y="3337836"/>
            <a:chExt cx="1668177" cy="10009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Rounded Rectangle 34"/>
            <p:cNvSpPr/>
            <p:nvPr/>
          </p:nvSpPr>
          <p:spPr>
            <a:xfrm>
              <a:off x="564263" y="3337836"/>
              <a:ext cx="1668177" cy="1000906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28"/>
            <p:cNvSpPr/>
            <p:nvPr/>
          </p:nvSpPr>
          <p:spPr>
            <a:xfrm>
              <a:off x="593579" y="3367152"/>
              <a:ext cx="1609545" cy="942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Arial" pitchFamily="34" charset="0"/>
                  <a:cs typeface="Arial" pitchFamily="34" charset="0"/>
                </a:rPr>
                <a:t>Tanda</a:t>
              </a:r>
              <a:r>
                <a:rPr lang="en-US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kern="1200" dirty="0" err="1" smtClean="0">
                  <a:latin typeface="Arial" pitchFamily="34" charset="0"/>
                  <a:cs typeface="Arial" pitchFamily="34" charset="0"/>
                </a:rPr>
                <a:t>tangan</a:t>
              </a:r>
              <a:r>
                <a:rPr lang="en-US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kern="1200" dirty="0" err="1" smtClean="0">
                  <a:latin typeface="Arial" pitchFamily="34" charset="0"/>
                  <a:cs typeface="Arial" pitchFamily="34" charset="0"/>
                </a:rPr>
                <a:t>Direktur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22"/>
          <p:cNvGrpSpPr/>
          <p:nvPr/>
        </p:nvGrpSpPr>
        <p:grpSpPr>
          <a:xfrm>
            <a:off x="2562504" y="5922093"/>
            <a:ext cx="353653" cy="413707"/>
            <a:chOff x="2379240" y="3631435"/>
            <a:chExt cx="353653" cy="4137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Right Arrow 32"/>
            <p:cNvSpPr/>
            <p:nvPr/>
          </p:nvSpPr>
          <p:spPr>
            <a:xfrm>
              <a:off x="2379240" y="3631435"/>
              <a:ext cx="353653" cy="413707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30"/>
            <p:cNvSpPr/>
            <p:nvPr/>
          </p:nvSpPr>
          <p:spPr>
            <a:xfrm>
              <a:off x="2379240" y="3714176"/>
              <a:ext cx="247557" cy="24822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20" name="Group 23"/>
          <p:cNvGrpSpPr/>
          <p:nvPr/>
        </p:nvGrpSpPr>
        <p:grpSpPr>
          <a:xfrm>
            <a:off x="3082975" y="5628494"/>
            <a:ext cx="1668177" cy="1000906"/>
            <a:chOff x="2899711" y="3337836"/>
            <a:chExt cx="1668177" cy="10009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Rounded Rectangle 30"/>
            <p:cNvSpPr/>
            <p:nvPr/>
          </p:nvSpPr>
          <p:spPr>
            <a:xfrm>
              <a:off x="2899711" y="3337836"/>
              <a:ext cx="1668177" cy="1000906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32"/>
            <p:cNvSpPr/>
            <p:nvPr/>
          </p:nvSpPr>
          <p:spPr>
            <a:xfrm>
              <a:off x="2929027" y="3367152"/>
              <a:ext cx="1609545" cy="942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 pitchFamily="34" charset="0"/>
                  <a:cs typeface="Arial" pitchFamily="34" charset="0"/>
                </a:rPr>
                <a:t>Transfer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4897952" y="5922093"/>
            <a:ext cx="353653" cy="413707"/>
            <a:chOff x="4714688" y="3631435"/>
            <a:chExt cx="353653" cy="4137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Right Arrow 28"/>
            <p:cNvSpPr/>
            <p:nvPr/>
          </p:nvSpPr>
          <p:spPr>
            <a:xfrm>
              <a:off x="4714688" y="3631435"/>
              <a:ext cx="353653" cy="413707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34"/>
            <p:cNvSpPr/>
            <p:nvPr/>
          </p:nvSpPr>
          <p:spPr>
            <a:xfrm>
              <a:off x="4714688" y="3714176"/>
              <a:ext cx="247557" cy="24822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22" name="Group 25"/>
          <p:cNvGrpSpPr/>
          <p:nvPr/>
        </p:nvGrpSpPr>
        <p:grpSpPr>
          <a:xfrm>
            <a:off x="5418423" y="5628494"/>
            <a:ext cx="1668177" cy="1000906"/>
            <a:chOff x="5235159" y="3337836"/>
            <a:chExt cx="1668177" cy="10009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5235159" y="3337836"/>
              <a:ext cx="1668177" cy="1000906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36"/>
            <p:cNvSpPr/>
            <p:nvPr/>
          </p:nvSpPr>
          <p:spPr>
            <a:xfrm>
              <a:off x="5264475" y="3367152"/>
              <a:ext cx="1609545" cy="942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Arial" pitchFamily="34" charset="0"/>
                  <a:cs typeface="Arial" pitchFamily="34" charset="0"/>
                </a:rPr>
                <a:t>Simpan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Dana </a:t>
            </a:r>
            <a:r>
              <a:rPr lang="en-US" dirty="0" err="1" smtClean="0"/>
              <a:t>Investasi</a:t>
            </a:r>
            <a:endParaRPr lang="en-US" dirty="0" smtClean="0"/>
          </a:p>
          <a:p>
            <a:pPr lvl="1"/>
            <a:r>
              <a:rPr lang="en-US" dirty="0" err="1" smtClean="0"/>
              <a:t>Tunai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Transfer (</a:t>
            </a:r>
            <a:r>
              <a:rPr lang="en-US" dirty="0" err="1" smtClean="0"/>
              <a:t>no.Rekening</a:t>
            </a:r>
            <a:r>
              <a:rPr lang="en-US" dirty="0" smtClean="0"/>
              <a:t> </a:t>
            </a:r>
            <a:r>
              <a:rPr lang="en-US" dirty="0" err="1" smtClean="0"/>
              <a:t>tertera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form </a:t>
            </a:r>
            <a:r>
              <a:rPr lang="en-US" dirty="0" err="1" smtClean="0"/>
              <a:t>pendaftaran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</a:t>
            </a: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Investasi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Kampoeng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Djamoer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Yogyakarta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Tahun</a:t>
            </a:r>
            <a:r>
              <a:rPr lang="en-US" dirty="0" smtClean="0"/>
              <a:t> 1650,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Kancing</a:t>
            </a:r>
            <a:r>
              <a:rPr lang="en-US" dirty="0" smtClean="0"/>
              <a:t> (Champignon) </a:t>
            </a:r>
            <a:r>
              <a:rPr lang="en-US" dirty="0" err="1" smtClean="0"/>
              <a:t>ditanam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</a:t>
            </a:r>
            <a:r>
              <a:rPr lang="en-US" dirty="0" err="1" smtClean="0"/>
              <a:t>Perancis</a:t>
            </a:r>
            <a:r>
              <a:rPr lang="en-US" dirty="0" smtClean="0"/>
              <a:t>,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memuaskan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Tahun</a:t>
            </a:r>
            <a:r>
              <a:rPr lang="en-US" dirty="0" smtClean="0"/>
              <a:t> 1920,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. </a:t>
            </a:r>
            <a:r>
              <a:rPr lang="en-US" dirty="0" err="1" smtClean="0"/>
              <a:t>Perancis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budidaya</a:t>
            </a:r>
            <a:r>
              <a:rPr lang="en-US" dirty="0" smtClean="0"/>
              <a:t> Champignon.</a:t>
            </a:r>
          </a:p>
          <a:p>
            <a:r>
              <a:rPr lang="en-US" dirty="0" err="1" smtClean="0"/>
              <a:t>Tahun</a:t>
            </a:r>
            <a:r>
              <a:rPr lang="en-US" dirty="0" smtClean="0"/>
              <a:t> 1969, Indonesia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budidaya</a:t>
            </a:r>
            <a:r>
              <a:rPr lang="en-US" dirty="0" smtClean="0"/>
              <a:t> Champignon.</a:t>
            </a:r>
          </a:p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1970,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membudidayakan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Tiram</a:t>
            </a:r>
            <a:r>
              <a:rPr lang="en-US" dirty="0" smtClean="0"/>
              <a:t> (</a:t>
            </a:r>
            <a:r>
              <a:rPr lang="en-US" dirty="0" err="1" smtClean="0"/>
              <a:t>Pleurotus</a:t>
            </a:r>
            <a:r>
              <a:rPr lang="en-US" dirty="0" smtClean="0"/>
              <a:t> sp).</a:t>
            </a:r>
          </a:p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Tiram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komoditi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ekspektasi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r>
              <a:rPr lang="en-US" dirty="0" err="1" smtClean="0"/>
              <a:t>Terbukti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menu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Tiram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Perusahaan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Desember</a:t>
            </a:r>
            <a:r>
              <a:rPr lang="en-US" b="1" dirty="0" smtClean="0"/>
              <a:t> 2012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250 kg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tiram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, </a:t>
            </a:r>
            <a:r>
              <a:rPr lang="en-US" dirty="0" smtClean="0"/>
              <a:t>100 kg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lingzhi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smtClean="0"/>
              <a:t>bulan, </a:t>
            </a:r>
            <a:r>
              <a:rPr lang="en-US" dirty="0" err="1" smtClean="0"/>
              <a:t>dan</a:t>
            </a:r>
            <a:r>
              <a:rPr lang="en-US" dirty="0" smtClean="0"/>
              <a:t> 150 kg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kuping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Juni</a:t>
            </a:r>
            <a:r>
              <a:rPr lang="en-US" b="1" dirty="0" smtClean="0"/>
              <a:t> 2013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bibit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media </a:t>
            </a:r>
            <a:r>
              <a:rPr lang="en-US" dirty="0" err="1" smtClean="0"/>
              <a:t>tanam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Januari</a:t>
            </a:r>
            <a:r>
              <a:rPr lang="en-US" b="1" dirty="0" smtClean="0"/>
              <a:t> 2015 </a:t>
            </a:r>
            <a:r>
              <a:rPr lang="en-US" dirty="0" err="1" smtClean="0"/>
              <a:t>melayani</a:t>
            </a:r>
            <a:r>
              <a:rPr lang="en-US" dirty="0" smtClean="0"/>
              <a:t> Catering Menu </a:t>
            </a:r>
            <a:r>
              <a:rPr lang="en-US" dirty="0" err="1" smtClean="0"/>
              <a:t>Jamur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Juni</a:t>
            </a:r>
            <a:r>
              <a:rPr lang="en-US" b="1" dirty="0" smtClean="0"/>
              <a:t> 2017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“</a:t>
            </a:r>
            <a:r>
              <a:rPr lang="en-US" dirty="0" err="1" smtClean="0"/>
              <a:t>Kampoeng</a:t>
            </a:r>
            <a:r>
              <a:rPr lang="en-US" dirty="0" smtClean="0"/>
              <a:t> </a:t>
            </a:r>
            <a:r>
              <a:rPr lang="en-US" dirty="0" err="1" smtClean="0"/>
              <a:t>Djamoer</a:t>
            </a:r>
            <a:r>
              <a:rPr lang="en-US" dirty="0" smtClean="0"/>
              <a:t> Yogyakarta.”</a:t>
            </a:r>
          </a:p>
          <a:p>
            <a:r>
              <a:rPr lang="en-US" b="1" dirty="0" err="1" smtClean="0"/>
              <a:t>Januari</a:t>
            </a:r>
            <a:r>
              <a:rPr lang="en-US" b="1" dirty="0" smtClean="0"/>
              <a:t> 2022 </a:t>
            </a:r>
            <a:r>
              <a:rPr lang="en-US" dirty="0" err="1" smtClean="0"/>
              <a:t>menjual</a:t>
            </a:r>
            <a:r>
              <a:rPr lang="en-US" dirty="0" smtClean="0"/>
              <a:t> Franchise “</a:t>
            </a:r>
            <a:r>
              <a:rPr lang="en-US" dirty="0" err="1" smtClean="0"/>
              <a:t>Kampoeng</a:t>
            </a:r>
            <a:r>
              <a:rPr lang="en-US" dirty="0" smtClean="0"/>
              <a:t> </a:t>
            </a:r>
            <a:r>
              <a:rPr lang="en-US" dirty="0" err="1" smtClean="0"/>
              <a:t>Djamoer</a:t>
            </a:r>
            <a:r>
              <a:rPr lang="en-US" dirty="0" smtClean="0"/>
              <a:t> Yogyakarta”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dirancang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737475" y="5635625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385572" y="5216922"/>
            <a:ext cx="17526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300369" y="4836319"/>
            <a:ext cx="2514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672763" y="4683125"/>
            <a:ext cx="281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043569" y="4531519"/>
            <a:ext cx="3124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Target Perusahaan</a:t>
            </a:r>
            <a:endParaRPr lang="en-US" dirty="0"/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62069" y="6093619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Upgrade 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capacity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57469" y="609361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Produce </a:t>
            </a:r>
          </a:p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Baglog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00469" y="609361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Catering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48269" y="610528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Restaurant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2269" y="610528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Franchise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 3"/>
          <p:cNvSpPr/>
          <p:nvPr/>
        </p:nvSpPr>
        <p:spPr>
          <a:xfrm>
            <a:off x="304800" y="1447800"/>
            <a:ext cx="7797800" cy="4873625"/>
          </a:xfrm>
          <a:prstGeom prst="swooshArrow">
            <a:avLst>
              <a:gd name="adj1" fmla="val 25000"/>
              <a:gd name="adj2" fmla="val 25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Oval 41"/>
          <p:cNvSpPr/>
          <p:nvPr/>
        </p:nvSpPr>
        <p:spPr>
          <a:xfrm>
            <a:off x="1152421" y="5071827"/>
            <a:ext cx="179349" cy="17934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3" name="Group 42"/>
          <p:cNvGrpSpPr/>
          <p:nvPr/>
        </p:nvGrpSpPr>
        <p:grpSpPr>
          <a:xfrm>
            <a:off x="1242095" y="5161502"/>
            <a:ext cx="1021511" cy="1159922"/>
            <a:chOff x="997457" y="3713702"/>
            <a:chExt cx="1021511" cy="1159922"/>
          </a:xfrm>
        </p:grpSpPr>
        <p:sp>
          <p:nvSpPr>
            <p:cNvPr id="60" name="Rectangle 59"/>
            <p:cNvSpPr/>
            <p:nvPr/>
          </p:nvSpPr>
          <p:spPr>
            <a:xfrm>
              <a:off x="997457" y="3713702"/>
              <a:ext cx="1021511" cy="11599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Rectangle 60"/>
            <p:cNvSpPr/>
            <p:nvPr/>
          </p:nvSpPr>
          <p:spPr>
            <a:xfrm>
              <a:off x="997457" y="3713702"/>
              <a:ext cx="1021511" cy="1159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034" tIns="0" rIns="0" bIns="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Desember</a:t>
              </a:r>
              <a:r>
                <a:rPr lang="en-US" sz="1500" b="1" kern="12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2012</a:t>
              </a:r>
              <a:endParaRPr lang="en-US" sz="15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2123247" y="4139015"/>
            <a:ext cx="280720" cy="2807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5" name="Group 44"/>
          <p:cNvGrpSpPr/>
          <p:nvPr/>
        </p:nvGrpSpPr>
        <p:grpSpPr>
          <a:xfrm>
            <a:off x="2263607" y="4279376"/>
            <a:ext cx="1294434" cy="2042048"/>
            <a:chOff x="2018969" y="2831576"/>
            <a:chExt cx="1294434" cy="2042048"/>
          </a:xfrm>
        </p:grpSpPr>
        <p:sp>
          <p:nvSpPr>
            <p:cNvPr id="58" name="Rectangle 57"/>
            <p:cNvSpPr/>
            <p:nvPr/>
          </p:nvSpPr>
          <p:spPr>
            <a:xfrm>
              <a:off x="2018969" y="2831576"/>
              <a:ext cx="1294434" cy="20420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ectangle 58"/>
            <p:cNvSpPr/>
            <p:nvPr/>
          </p:nvSpPr>
          <p:spPr>
            <a:xfrm>
              <a:off x="2018969" y="2831576"/>
              <a:ext cx="1294434" cy="2042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748" tIns="0" rIns="0" bIns="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Juni</a:t>
              </a:r>
              <a:r>
                <a:rPr lang="en-US" sz="1500" b="1" kern="12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2013</a:t>
              </a:r>
              <a:endParaRPr lang="en-US" sz="15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3370895" y="3395300"/>
            <a:ext cx="374294" cy="37429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7" name="Group 46"/>
          <p:cNvGrpSpPr/>
          <p:nvPr/>
        </p:nvGrpSpPr>
        <p:grpSpPr>
          <a:xfrm>
            <a:off x="3558042" y="3582447"/>
            <a:ext cx="1504975" cy="2738977"/>
            <a:chOff x="3313404" y="2134647"/>
            <a:chExt cx="1504975" cy="2738977"/>
          </a:xfrm>
        </p:grpSpPr>
        <p:sp>
          <p:nvSpPr>
            <p:cNvPr id="56" name="Rectangle 55"/>
            <p:cNvSpPr/>
            <p:nvPr/>
          </p:nvSpPr>
          <p:spPr>
            <a:xfrm>
              <a:off x="3313404" y="2134647"/>
              <a:ext cx="1504975" cy="27389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3313404" y="2134647"/>
              <a:ext cx="1504975" cy="27389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8331" tIns="0" rIns="0" bIns="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Januari</a:t>
              </a:r>
              <a:r>
                <a:rPr lang="en-US" sz="1500" b="1" kern="12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2015</a:t>
              </a:r>
              <a:endParaRPr lang="en-US" sz="15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4821286" y="2814364"/>
            <a:ext cx="483463" cy="48346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9" name="Group 48"/>
          <p:cNvGrpSpPr/>
          <p:nvPr/>
        </p:nvGrpSpPr>
        <p:grpSpPr>
          <a:xfrm>
            <a:off x="5063018" y="3056096"/>
            <a:ext cx="1559560" cy="3265328"/>
            <a:chOff x="4818380" y="1608296"/>
            <a:chExt cx="1559560" cy="3265328"/>
          </a:xfrm>
        </p:grpSpPr>
        <p:sp>
          <p:nvSpPr>
            <p:cNvPr id="54" name="Rectangle 53"/>
            <p:cNvSpPr/>
            <p:nvPr/>
          </p:nvSpPr>
          <p:spPr>
            <a:xfrm>
              <a:off x="4818380" y="1608296"/>
              <a:ext cx="1559560" cy="32653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4818380" y="1608296"/>
              <a:ext cx="1559560" cy="3265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177" tIns="0" rIns="0" bIns="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Juni</a:t>
              </a:r>
              <a:r>
                <a:rPr lang="en-US" sz="1500" b="1" kern="12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2017</a:t>
              </a:r>
              <a:endParaRPr lang="en-US" sz="15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6314564" y="2426423"/>
            <a:ext cx="616026" cy="6160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1" name="Group 50"/>
          <p:cNvGrpSpPr/>
          <p:nvPr/>
        </p:nvGrpSpPr>
        <p:grpSpPr>
          <a:xfrm>
            <a:off x="6622578" y="2734436"/>
            <a:ext cx="1559560" cy="3586988"/>
            <a:chOff x="6377940" y="1286636"/>
            <a:chExt cx="1559560" cy="3586988"/>
          </a:xfrm>
        </p:grpSpPr>
        <p:sp>
          <p:nvSpPr>
            <p:cNvPr id="52" name="Rectangle 51"/>
            <p:cNvSpPr/>
            <p:nvPr/>
          </p:nvSpPr>
          <p:spPr>
            <a:xfrm>
              <a:off x="6377940" y="1286636"/>
              <a:ext cx="1559560" cy="358698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ectangle 52"/>
            <p:cNvSpPr/>
            <p:nvPr/>
          </p:nvSpPr>
          <p:spPr>
            <a:xfrm>
              <a:off x="6377940" y="1286636"/>
              <a:ext cx="1559560" cy="3586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6420" tIns="0" rIns="0" bIns="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Januari</a:t>
              </a:r>
              <a:r>
                <a:rPr lang="en-US" sz="1500" b="1" kern="12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2022</a:t>
              </a:r>
              <a:endParaRPr lang="en-US" sz="15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i="1" dirty="0" err="1" smtClean="0"/>
              <a:t>Maison</a:t>
            </a:r>
            <a:r>
              <a:rPr lang="en-US" i="1" dirty="0" smtClean="0"/>
              <a:t> des </a:t>
            </a:r>
            <a:r>
              <a:rPr lang="en-US" i="1" dirty="0" err="1" smtClean="0"/>
              <a:t>Kampoeng</a:t>
            </a:r>
            <a:r>
              <a:rPr lang="en-US" i="1" dirty="0" smtClean="0"/>
              <a:t> </a:t>
            </a:r>
            <a:r>
              <a:rPr lang="en-US" i="1" dirty="0" err="1" smtClean="0"/>
              <a:t>Djamoer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dirty="0" err="1" smtClean="0"/>
              <a:t>Kanoman</a:t>
            </a:r>
            <a:r>
              <a:rPr lang="en-US" dirty="0" smtClean="0"/>
              <a:t> RT.4/RW.5 no.11B </a:t>
            </a:r>
            <a:r>
              <a:rPr lang="en-US" dirty="0" err="1" smtClean="0"/>
              <a:t>Banyuraden</a:t>
            </a:r>
            <a:r>
              <a:rPr lang="en-US" dirty="0" smtClean="0"/>
              <a:t>, </a:t>
            </a:r>
            <a:r>
              <a:rPr lang="en-US" dirty="0" err="1" smtClean="0"/>
              <a:t>Gamping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Telp</a:t>
            </a:r>
            <a:r>
              <a:rPr lang="en-US" dirty="0" smtClean="0"/>
              <a:t>. 0274-617139 / HP. 081228945753</a:t>
            </a:r>
          </a:p>
          <a:p>
            <a:r>
              <a:rPr lang="en-US" dirty="0" smtClean="0"/>
              <a:t>Group </a:t>
            </a:r>
            <a:r>
              <a:rPr lang="en-US" dirty="0" err="1" smtClean="0"/>
              <a:t>Facebook</a:t>
            </a:r>
            <a:r>
              <a:rPr lang="en-US" dirty="0" smtClean="0"/>
              <a:t> : </a:t>
            </a:r>
            <a:r>
              <a:rPr lang="en-US" dirty="0" err="1" smtClean="0">
                <a:hlinkClick r:id="rId2"/>
              </a:rPr>
              <a:t>Kampoeng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Djamoer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3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rcRect l="616" t="5673" r="1958" b="11649"/>
          <a:stretch>
            <a:fillRect/>
          </a:stretch>
        </p:blipFill>
        <p:spPr>
          <a:xfrm>
            <a:off x="4408227" y="152400"/>
            <a:ext cx="4176582" cy="143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600200" y="5410200"/>
            <a:ext cx="573255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pperplate Gothic Bold" pitchFamily="34" charset="0"/>
              </a:rPr>
              <a:t>selesai</a:t>
            </a:r>
            <a:endParaRPr 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060" y="1828800"/>
            <a:ext cx="8481810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Niat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adalah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ukuran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dalam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menilai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benarnya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suatu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perbuatan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karena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ketika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niatnya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benar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maka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perbuatan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benar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jika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niatnya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buruk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maka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perbuatan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buruk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(Imam An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Nawawi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en-US" sz="3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32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Marketing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Kampoeng</a:t>
            </a:r>
            <a:r>
              <a:rPr lang="en-US" dirty="0" smtClean="0"/>
              <a:t> </a:t>
            </a:r>
            <a:r>
              <a:rPr lang="en-US" dirty="0" err="1" smtClean="0"/>
              <a:t>Djamoer</a:t>
            </a:r>
            <a:r>
              <a:rPr lang="en-US" dirty="0" smtClean="0"/>
              <a:t> (KD) Yogyakarta</a:t>
            </a:r>
          </a:p>
          <a:p>
            <a:r>
              <a:rPr lang="en-US" i="1" dirty="0" smtClean="0"/>
              <a:t>Mushroom Cultivation Business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rcRect l="928" t="5673" r="1958" b="11649"/>
          <a:stretch>
            <a:fillRect/>
          </a:stretch>
        </p:blipFill>
        <p:spPr>
          <a:xfrm>
            <a:off x="4495800" y="166048"/>
            <a:ext cx="4164841" cy="1433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</a:t>
            </a:r>
            <a:r>
              <a:rPr lang="en-US" dirty="0" smtClean="0"/>
              <a:t> Perusahaan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21 April 2010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500 </a:t>
            </a:r>
            <a:r>
              <a:rPr lang="en-US" dirty="0" err="1" smtClean="0"/>
              <a:t>baglog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Berawal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budidaya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Memasarkan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</a:t>
            </a:r>
            <a:r>
              <a:rPr lang="en-US" dirty="0" smtClean="0"/>
              <a:t> Perusahaan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10 </a:t>
            </a:r>
            <a:r>
              <a:rPr lang="en-US" dirty="0" err="1" smtClean="0"/>
              <a:t>Oktober</a:t>
            </a:r>
            <a:r>
              <a:rPr lang="en-US" dirty="0" smtClean="0"/>
              <a:t> 2010,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7500 </a:t>
            </a:r>
            <a:r>
              <a:rPr lang="en-US" dirty="0" err="1" smtClean="0"/>
              <a:t>baglog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kripik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sate </a:t>
            </a:r>
            <a:r>
              <a:rPr lang="en-US" dirty="0" err="1" smtClean="0"/>
              <a:t>jamur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Kanoman</a:t>
            </a:r>
            <a:r>
              <a:rPr lang="en-US" dirty="0" smtClean="0"/>
              <a:t> RT.4/RW.5 no.11B </a:t>
            </a:r>
            <a:r>
              <a:rPr lang="en-US" dirty="0" err="1" smtClean="0"/>
              <a:t>Banyuraden</a:t>
            </a:r>
            <a:r>
              <a:rPr lang="en-US" dirty="0" smtClean="0"/>
              <a:t>, </a:t>
            </a:r>
            <a:r>
              <a:rPr lang="en-US" dirty="0" err="1" smtClean="0"/>
              <a:t>Gamping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60 m</a:t>
            </a:r>
            <a:r>
              <a:rPr lang="en-US" baseline="30000" dirty="0" smtClean="0"/>
              <a:t>2</a:t>
            </a:r>
            <a:r>
              <a:rPr lang="en-US" dirty="0" smtClean="0"/>
              <a:t> . </a:t>
            </a:r>
            <a:r>
              <a:rPr lang="en-US" dirty="0" err="1" smtClean="0"/>
              <a:t>Kapasitas</a:t>
            </a:r>
            <a:r>
              <a:rPr lang="en-US" dirty="0" smtClean="0"/>
              <a:t> 7500 </a:t>
            </a:r>
            <a:r>
              <a:rPr lang="en-US" dirty="0" err="1" smtClean="0"/>
              <a:t>baglog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</a:t>
            </a:r>
            <a:r>
              <a:rPr lang="en-US" dirty="0" smtClean="0"/>
              <a:t> Perusahaan</a:t>
            </a:r>
            <a:endParaRPr lang="en-US" dirty="0"/>
          </a:p>
        </p:txBody>
      </p:sp>
      <p:pic>
        <p:nvPicPr>
          <p:cNvPr id="5" name="Content Placeholder 4" descr="Image(930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39394" y="1725490"/>
            <a:ext cx="2334683" cy="1751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3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age(93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2016">
            <a:off x="3731224" y="1735355"/>
            <a:ext cx="23368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Image(93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68179">
            <a:off x="911067" y="4529998"/>
            <a:ext cx="23368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Image(93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96071">
            <a:off x="5162100" y="2875551"/>
            <a:ext cx="23622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Image(93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8204">
            <a:off x="2346866" y="3109254"/>
            <a:ext cx="23622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Image(93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51898">
            <a:off x="3224347" y="4633364"/>
            <a:ext cx="2331493" cy="1748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Image(936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29551">
            <a:off x="5548782" y="4623655"/>
            <a:ext cx="23368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to(2265)8e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29501">
            <a:off x="6559142" y="2238732"/>
            <a:ext cx="23622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</a:t>
            </a:r>
            <a:r>
              <a:rPr lang="en-US" dirty="0" smtClean="0"/>
              <a:t> Perusahaan</a:t>
            </a:r>
            <a:endParaRPr lang="en-US" dirty="0"/>
          </a:p>
        </p:txBody>
      </p:sp>
      <p:pic>
        <p:nvPicPr>
          <p:cNvPr id="7" name="Content Placeholder 4" descr="Image(9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23622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25211_106054882755061_100000516490559_158457_837854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9951">
            <a:off x="276577" y="3285705"/>
            <a:ext cx="2171621" cy="1736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P1010013bb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48476">
            <a:off x="4736000" y="997065"/>
            <a:ext cx="2362199" cy="1771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 descr="29092009352059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78952">
            <a:off x="2819400" y="1676400"/>
            <a:ext cx="23622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untitled.bmp"/>
          <p:cNvPicPr>
            <a:picLocks noChangeAspect="1"/>
          </p:cNvPicPr>
          <p:nvPr/>
        </p:nvPicPr>
        <p:blipFill>
          <a:blip r:embed="rId7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34231_1299489096550_1510081468_30683461_482117_n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4800600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 descr="34306_1299486056474_1510081468_30683454_7892704_n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58386">
            <a:off x="571424" y="4773937"/>
            <a:ext cx="2382377" cy="1786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 descr="untitled2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49637">
            <a:off x="2318432" y="3315864"/>
            <a:ext cx="2413000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 descr="untitled3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35180">
            <a:off x="6145670" y="4134119"/>
            <a:ext cx="1819200" cy="242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 descr="34306_1299486056474_1510081468_30683454_7892704_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34638">
            <a:off x="4761825" y="3017809"/>
            <a:ext cx="2514600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Keuntungan</a:t>
            </a:r>
            <a:r>
              <a:rPr lang="en-US" sz="2400" dirty="0" smtClean="0"/>
              <a:t> </a:t>
            </a:r>
            <a:r>
              <a:rPr lang="en-US" sz="2400" dirty="0" err="1" smtClean="0"/>
              <a:t>Budidaya</a:t>
            </a:r>
            <a:r>
              <a:rPr lang="en-US" sz="2400" dirty="0" smtClean="0"/>
              <a:t> </a:t>
            </a:r>
            <a:r>
              <a:rPr lang="en-US" sz="2400" dirty="0" err="1" smtClean="0"/>
              <a:t>Jamur</a:t>
            </a:r>
            <a:r>
              <a:rPr lang="en-US" sz="2400" dirty="0" smtClean="0"/>
              <a:t> </a:t>
            </a:r>
            <a:r>
              <a:rPr lang="en-US" sz="2400" dirty="0" err="1" smtClean="0"/>
              <a:t>Tiram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Kampoeng</a:t>
            </a:r>
            <a:r>
              <a:rPr lang="en-US" sz="2400" dirty="0" smtClean="0"/>
              <a:t> </a:t>
            </a:r>
            <a:r>
              <a:rPr lang="en-US" sz="2400" dirty="0" err="1" smtClean="0"/>
              <a:t>Djamoer</a:t>
            </a:r>
            <a:r>
              <a:rPr lang="en-US" sz="2400" dirty="0" smtClean="0"/>
              <a:t> Yogyakarta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Ketersediaan</a:t>
            </a:r>
            <a:r>
              <a:rPr lang="en-US" i="1" dirty="0" smtClean="0"/>
              <a:t> </a:t>
            </a:r>
            <a:r>
              <a:rPr lang="en-US" i="1" dirty="0" err="1" smtClean="0"/>
              <a:t>bibit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media </a:t>
            </a:r>
            <a:r>
              <a:rPr lang="en-US" i="1" dirty="0" err="1" smtClean="0"/>
              <a:t>tanam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Bermitra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supplier </a:t>
            </a:r>
            <a:r>
              <a:rPr lang="en-US" dirty="0" err="1" smtClean="0"/>
              <a:t>bibit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media </a:t>
            </a:r>
            <a:r>
              <a:rPr lang="en-US" dirty="0" err="1" smtClean="0"/>
              <a:t>tanam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tiram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err="1" smtClean="0"/>
              <a:t>Lokasi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luas</a:t>
            </a:r>
            <a:r>
              <a:rPr lang="en-US" i="1" dirty="0" smtClean="0"/>
              <a:t> </a:t>
            </a:r>
            <a:r>
              <a:rPr lang="en-US" i="1" dirty="0" err="1" smtClean="0"/>
              <a:t>tanah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budidaya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Lokasi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budidaya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err="1" smtClean="0"/>
              <a:t>Harga</a:t>
            </a:r>
            <a:r>
              <a:rPr lang="en-US" i="1" dirty="0" smtClean="0"/>
              <a:t> </a:t>
            </a:r>
            <a:r>
              <a:rPr lang="en-US" i="1" dirty="0" err="1" smtClean="0"/>
              <a:t>jual</a:t>
            </a:r>
            <a:r>
              <a:rPr lang="en-US" i="1" dirty="0" smtClean="0"/>
              <a:t> </a:t>
            </a:r>
            <a:r>
              <a:rPr lang="en-US" i="1" dirty="0" err="1" smtClean="0"/>
              <a:t>relatif</a:t>
            </a:r>
            <a:r>
              <a:rPr lang="en-US" i="1" dirty="0" smtClean="0"/>
              <a:t> </a:t>
            </a:r>
            <a:r>
              <a:rPr lang="en-US" i="1" dirty="0" err="1" smtClean="0"/>
              <a:t>tinggi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	KD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Rp8.000 – Rp12.500 / kg. </a:t>
            </a:r>
            <a:endParaRPr lang="en-US" dirty="0"/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Visi,Misi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MottoPerusahaan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Visi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err="1" smtClean="0"/>
              <a:t>Menjadi</a:t>
            </a:r>
            <a:r>
              <a:rPr lang="en-US" i="1" dirty="0" smtClean="0"/>
              <a:t> </a:t>
            </a:r>
            <a:r>
              <a:rPr lang="en-US" i="1" dirty="0" err="1" smtClean="0"/>
              <a:t>perusahaan</a:t>
            </a:r>
            <a:r>
              <a:rPr lang="en-US" i="1" dirty="0" smtClean="0"/>
              <a:t> </a:t>
            </a:r>
            <a:r>
              <a:rPr lang="en-US" i="1" dirty="0" err="1" smtClean="0"/>
              <a:t>produsen</a:t>
            </a:r>
            <a:r>
              <a:rPr lang="en-US" i="1" dirty="0" smtClean="0"/>
              <a:t> </a:t>
            </a:r>
            <a:r>
              <a:rPr lang="en-US" i="1" dirty="0" err="1" smtClean="0"/>
              <a:t>jamur</a:t>
            </a:r>
            <a:r>
              <a:rPr lang="en-US" i="1" dirty="0" smtClean="0"/>
              <a:t> </a:t>
            </a:r>
            <a:r>
              <a:rPr lang="en-US" i="1" dirty="0" err="1" smtClean="0"/>
              <a:t>segar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olahan</a:t>
            </a:r>
            <a:r>
              <a:rPr lang="en-US" i="1" dirty="0" smtClean="0"/>
              <a:t> </a:t>
            </a:r>
            <a:r>
              <a:rPr lang="en-US" i="1" dirty="0" err="1" smtClean="0"/>
              <a:t>terkemuka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Indonesia </a:t>
            </a:r>
          </a:p>
          <a:p>
            <a:endParaRPr lang="en-US" dirty="0" smtClean="0"/>
          </a:p>
          <a:p>
            <a:r>
              <a:rPr lang="en-US" dirty="0" err="1" smtClean="0"/>
              <a:t>Misi</a:t>
            </a:r>
            <a:endParaRPr lang="en-US" dirty="0" smtClean="0"/>
          </a:p>
          <a:p>
            <a:pPr marL="742950" indent="-457200">
              <a:buFont typeface="+mj-lt"/>
              <a:buAutoNum type="arabicPeriod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mitra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investor.</a:t>
            </a:r>
          </a:p>
          <a:p>
            <a:pPr marL="742950" indent="-457200">
              <a:buFont typeface="+mj-lt"/>
              <a:buAutoNum type="arabicPeriod"/>
            </a:pPr>
            <a:r>
              <a:rPr lang="en-US" dirty="0" err="1" smtClean="0"/>
              <a:t>Menyerap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mensejahterakan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</a:t>
            </a:r>
          </a:p>
          <a:p>
            <a:pPr marL="742950" indent="-457200">
              <a:buFont typeface="+mj-lt"/>
              <a:buAutoNum type="arabicPeriod"/>
            </a:pP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henti</a:t>
            </a:r>
            <a:r>
              <a:rPr lang="en-US" dirty="0" smtClean="0"/>
              <a:t>.</a:t>
            </a:r>
          </a:p>
          <a:p>
            <a:pPr marL="742950" indent="-457200">
              <a:buFont typeface="+mj-lt"/>
              <a:buAutoNum type="arabicPeriod"/>
            </a:pPr>
            <a:r>
              <a:rPr lang="en-US" dirty="0" err="1" smtClean="0"/>
              <a:t>Menjangkau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lini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.</a:t>
            </a:r>
          </a:p>
          <a:p>
            <a:pPr marL="742950" indent="-457200">
              <a:buFont typeface="+mj-lt"/>
              <a:buAutoNum type="arabicPeriod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kedispilinan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.</a:t>
            </a:r>
          </a:p>
          <a:p>
            <a:pPr marL="742950" indent="-457200">
              <a:buFont typeface="+mj-lt"/>
              <a:buAutoNum type="arabicPeriod"/>
            </a:pP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yang </a:t>
            </a:r>
            <a:r>
              <a:rPr lang="en-US" dirty="0" err="1" smtClean="0"/>
              <a:t>siginifikan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investor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.</a:t>
            </a:r>
          </a:p>
          <a:p>
            <a:pPr marL="742950" indent="-457200">
              <a:buFont typeface="+mj-lt"/>
              <a:buAutoNum type="arabicPeriod"/>
            </a:pP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Motto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Must be healthy with mushroom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Kampoeng</a:t>
            </a:r>
            <a:r>
              <a:rPr lang="en-US" dirty="0" smtClean="0"/>
              <a:t> </a:t>
            </a:r>
            <a:r>
              <a:rPr lang="en-US" dirty="0" err="1" smtClean="0"/>
              <a:t>Djamoer</a:t>
            </a:r>
            <a:r>
              <a:rPr lang="en-US" dirty="0" smtClean="0"/>
              <a:t> Yogyakarta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7467600" cy="258775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Fasilitas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7429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budidaya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sz="2400" dirty="0" err="1" smtClean="0"/>
              <a:t>Sarana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prasarana</a:t>
            </a:r>
            <a:endParaRPr lang="en-US" sz="2400" dirty="0" smtClean="0"/>
          </a:p>
          <a:p>
            <a:pPr marL="7429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Perawatan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baglog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selama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bulan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sz="2400" baseline="0" dirty="0" err="1" smtClean="0"/>
              <a:t>Penggantian</a:t>
            </a:r>
            <a:r>
              <a:rPr lang="en-US" sz="2400" dirty="0" smtClean="0"/>
              <a:t> </a:t>
            </a:r>
            <a:r>
              <a:rPr lang="en-US" sz="2400" dirty="0" err="1" smtClean="0"/>
              <a:t>baglog</a:t>
            </a:r>
            <a:r>
              <a:rPr lang="en-US" sz="2400" dirty="0" smtClean="0"/>
              <a:t> </a:t>
            </a:r>
            <a:r>
              <a:rPr lang="en-US" sz="2400" dirty="0" err="1" smtClean="0"/>
              <a:t>tiap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endParaRPr lang="en-US" sz="2400" dirty="0" smtClean="0"/>
          </a:p>
          <a:p>
            <a:pPr marL="7429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Pemasaran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hasil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panen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sz="2400" baseline="0" dirty="0" err="1" smtClean="0"/>
              <a:t>Pemberian</a:t>
            </a:r>
            <a:r>
              <a:rPr lang="en-US" sz="2400" dirty="0" smtClean="0"/>
              <a:t>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</a:t>
            </a:r>
            <a:r>
              <a:rPr lang="en-US" sz="2400" dirty="0" err="1" smtClean="0"/>
              <a:t>perangsang</a:t>
            </a:r>
            <a:r>
              <a:rPr lang="en-US" sz="2400" dirty="0" smtClean="0"/>
              <a:t> </a:t>
            </a:r>
            <a:r>
              <a:rPr lang="en-US" sz="2400" dirty="0" err="1" smtClean="0"/>
              <a:t>tiap</a:t>
            </a:r>
            <a:r>
              <a:rPr lang="en-US" sz="2400" dirty="0" smtClean="0"/>
              <a:t> 2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sekali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untitled.bmp"/>
          <p:cNvPicPr>
            <a:picLocks noChangeAspect="1"/>
          </p:cNvPicPr>
          <p:nvPr/>
        </p:nvPicPr>
        <p:blipFill>
          <a:blip r:embed="rId2"/>
          <a:srcRect l="63094" t="5673" r="1958" b="11649"/>
          <a:stretch>
            <a:fillRect/>
          </a:stretch>
        </p:blipFill>
        <p:spPr>
          <a:xfrm>
            <a:off x="7086600" y="152400"/>
            <a:ext cx="1498209" cy="14325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905000"/>
          <a:ext cx="8001001" cy="189280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575803"/>
                <a:gridCol w="1609224"/>
                <a:gridCol w="1700296"/>
                <a:gridCol w="1671053"/>
                <a:gridCol w="144462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Jenis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Paket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Jumlah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Baglog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Jumlah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Investasi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Rp</a:t>
                      </a:r>
                      <a:r>
                        <a:rPr lang="en-US" sz="1200" dirty="0"/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Return </a:t>
                      </a:r>
                      <a:r>
                        <a:rPr lang="en-US" sz="1200" dirty="0"/>
                        <a:t>per </a:t>
                      </a:r>
                      <a:r>
                        <a:rPr lang="en-US" sz="1200" dirty="0" err="1"/>
                        <a:t>Bulan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Rp</a:t>
                      </a:r>
                      <a:r>
                        <a:rPr lang="en-US" sz="1200" dirty="0"/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Prosentase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smtClean="0"/>
                        <a:t>Return </a:t>
                      </a:r>
                      <a:r>
                        <a:rPr lang="en-US" sz="1200" dirty="0"/>
                        <a:t>per </a:t>
                      </a:r>
                      <a:r>
                        <a:rPr lang="en-US" sz="1200" dirty="0" err="1"/>
                        <a:t>Bulan</a:t>
                      </a:r>
                      <a:r>
                        <a:rPr lang="en-US" sz="1200" dirty="0"/>
                        <a:t> (%)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Paket</a:t>
                      </a:r>
                      <a:r>
                        <a:rPr lang="en-US" sz="1200" dirty="0"/>
                        <a:t>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Paket</a:t>
                      </a:r>
                      <a:r>
                        <a:rPr lang="en-US" sz="1200" dirty="0"/>
                        <a:t>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Paket</a:t>
                      </a:r>
                      <a:r>
                        <a:rPr lang="en-US" sz="1200" dirty="0"/>
                        <a:t> 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Paket</a:t>
                      </a:r>
                      <a:r>
                        <a:rPr lang="en-US" sz="1200" dirty="0"/>
                        <a:t> 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Paket</a:t>
                      </a:r>
                      <a:r>
                        <a:rPr lang="en-US" sz="1200" dirty="0"/>
                        <a:t> 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/>
                        <a:t>Paket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125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500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4000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2.000.000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4.000.000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8.000.000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16.000.000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32.000.000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64.000.000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100.000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201.000</a:t>
                      </a:r>
                      <a:endParaRPr lang="en-US" sz="12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404.000</a:t>
                      </a:r>
                      <a:endParaRPr lang="en-US" sz="12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816.000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1.640.000</a:t>
                      </a:r>
                      <a:endParaRPr lang="en-US" sz="12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3.296.000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5.000</a:t>
                      </a:r>
                      <a:endParaRPr lang="en-US" sz="12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5.025</a:t>
                      </a:r>
                      <a:endParaRPr lang="en-US" sz="12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5.050</a:t>
                      </a:r>
                      <a:endParaRPr lang="en-US" sz="12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5.100</a:t>
                      </a:r>
                      <a:endParaRPr lang="en-US" sz="12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5.125</a:t>
                      </a:r>
                      <a:endParaRPr lang="en-US" sz="12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5.150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1035</TotalTime>
  <Words>623</Words>
  <Application>Microsoft Office PowerPoint</Application>
  <PresentationFormat>On-screen Show (4:3)</PresentationFormat>
  <Paragraphs>199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Oriel</vt:lpstr>
      <vt:lpstr>Equation</vt:lpstr>
      <vt:lpstr>Business Plan Presentation</vt:lpstr>
      <vt:lpstr>Sejarah Singkat</vt:lpstr>
      <vt:lpstr>Profil Perusahaan</vt:lpstr>
      <vt:lpstr>Profil Perusahaan</vt:lpstr>
      <vt:lpstr>Profil Perusahaan</vt:lpstr>
      <vt:lpstr>Profil Perusahaan</vt:lpstr>
      <vt:lpstr>Keuntungan Budidaya Jamur Tiram di Kampoeng Djamoer Yogyakarta</vt:lpstr>
      <vt:lpstr>Visi,Misi dan MottoPerusahaan</vt:lpstr>
      <vt:lpstr>Program Investasi  Kampoeng Djamoer Yogyakarta</vt:lpstr>
      <vt:lpstr>Program Investasi  Kampoeng Djamoer Yogyakarta</vt:lpstr>
      <vt:lpstr>Slide 11</vt:lpstr>
      <vt:lpstr>Program Investasi  Kampoeng Djamoer Yogyakarta</vt:lpstr>
      <vt:lpstr>Slide 13</vt:lpstr>
      <vt:lpstr>Program Investasi  Kampoeng Djamoer Yogyakarta</vt:lpstr>
      <vt:lpstr>Slide 15</vt:lpstr>
      <vt:lpstr>Slide 16</vt:lpstr>
      <vt:lpstr>Slide 17</vt:lpstr>
      <vt:lpstr>Slide 18</vt:lpstr>
      <vt:lpstr>Slide 19</vt:lpstr>
      <vt:lpstr>Target Perusahaan</vt:lpstr>
      <vt:lpstr>Target Perusahaan</vt:lpstr>
      <vt:lpstr>Contact Us</vt:lpstr>
      <vt:lpstr>Slide 23</vt:lpstr>
      <vt:lpstr>Marketing Strategy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 Presentation</dc:title>
  <dc:creator>Seno</dc:creator>
  <cp:lastModifiedBy>Seno</cp:lastModifiedBy>
  <cp:revision>132</cp:revision>
  <dcterms:created xsi:type="dcterms:W3CDTF">2010-10-08T21:47:51Z</dcterms:created>
  <dcterms:modified xsi:type="dcterms:W3CDTF">2010-11-10T07:58:03Z</dcterms:modified>
</cp:coreProperties>
</file>